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78" r:id="rId11"/>
    <p:sldId id="279" r:id="rId12"/>
    <p:sldId id="280" r:id="rId13"/>
    <p:sldId id="27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87245-BBBF-4427-BAFD-A9FB81A31F25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0898E-F97E-449D-87A4-49F377EF0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533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081A00-E22F-4829-87FE-9B36E33AD271}" type="slidenum">
              <a:rPr lang="ru-RU" smtClean="0">
                <a:latin typeface="Calibri" panose="020F0502020204030204" pitchFamily="34" charset="0"/>
              </a:rPr>
              <a:pPr/>
              <a:t>1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474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433F-2A75-4CBD-9516-17744535C624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2936-70A8-487D-B3B9-19A2A96A6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85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433F-2A75-4CBD-9516-17744535C624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2936-70A8-487D-B3B9-19A2A96A6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391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433F-2A75-4CBD-9516-17744535C624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2936-70A8-487D-B3B9-19A2A96A6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34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433F-2A75-4CBD-9516-17744535C624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2936-70A8-487D-B3B9-19A2A96A6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06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433F-2A75-4CBD-9516-17744535C624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2936-70A8-487D-B3B9-19A2A96A6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1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433F-2A75-4CBD-9516-17744535C624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2936-70A8-487D-B3B9-19A2A96A6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37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433F-2A75-4CBD-9516-17744535C624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2936-70A8-487D-B3B9-19A2A96A6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03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433F-2A75-4CBD-9516-17744535C624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2936-70A8-487D-B3B9-19A2A96A6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11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433F-2A75-4CBD-9516-17744535C624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2936-70A8-487D-B3B9-19A2A96A6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76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433F-2A75-4CBD-9516-17744535C624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2936-70A8-487D-B3B9-19A2A96A6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04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433F-2A75-4CBD-9516-17744535C624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2936-70A8-487D-B3B9-19A2A96A6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95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B433F-2A75-4CBD-9516-17744535C624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52936-70A8-487D-B3B9-19A2A96A6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43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www.krugosvet.ru/images/1001116_1116_201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oznayka.org/s69733t1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diana-filter.ru/kh6_1.html" TargetMode="External"/><Relationship Id="rId4" Type="http://schemas.openxmlformats.org/officeDocument/2006/relationships/hyperlink" Target="https://en.ppt-online.org/34962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2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sz="3200" dirty="0" smtClean="0"/>
              <a:t>Technology </a:t>
            </a:r>
            <a:r>
              <a:rPr lang="en-US" sz="3200" dirty="0"/>
              <a:t>of</a:t>
            </a:r>
            <a:r>
              <a:rPr lang="en-US" sz="3200" b="1" dirty="0"/>
              <a:t> </a:t>
            </a:r>
            <a:r>
              <a:rPr lang="en-US" sz="3200" dirty="0"/>
              <a:t>preparation of colloid systems</a:t>
            </a:r>
            <a:r>
              <a:rPr lang="en-US" sz="3200" dirty="0" smtClean="0"/>
              <a:t>.</a:t>
            </a:r>
            <a:endParaRPr lang="ru-RU" sz="3200" dirty="0" smtClean="0"/>
          </a:p>
          <a:p>
            <a:r>
              <a:rPr lang="en-US" sz="3200" dirty="0" smtClean="0"/>
              <a:t>Preparation </a:t>
            </a:r>
            <a:r>
              <a:rPr lang="en-US" sz="3200" dirty="0"/>
              <a:t>of disperse systems and their degradation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Methods of purification of disperse systems</a:t>
            </a:r>
            <a:r>
              <a:rPr lang="en-US" sz="3200" dirty="0" smtClean="0"/>
              <a:t>.</a:t>
            </a:r>
          </a:p>
          <a:p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Adilbekova</a:t>
            </a:r>
            <a:r>
              <a:rPr 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A.O</a:t>
            </a:r>
            <a:endParaRPr lang="en-US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  <p:pic>
        <p:nvPicPr>
          <p:cNvPr id="5123" name="Picture 1" descr="head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60351"/>
            <a:ext cx="828516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150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151" y="2862500"/>
            <a:ext cx="4873705" cy="25111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54897" y="5659989"/>
            <a:ext cx="575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Scheme of simple dialyzer </a:t>
            </a:r>
            <a:endParaRPr lang="kk-KZ" sz="2800" dirty="0"/>
          </a:p>
        </p:txBody>
      </p:sp>
      <p:pic>
        <p:nvPicPr>
          <p:cNvPr id="5" name="Picture 1" descr="head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90" y="0"/>
            <a:ext cx="828516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73525" y="1486041"/>
            <a:ext cx="575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Thomas Graham. Dialysis. </a:t>
            </a:r>
            <a:endParaRPr lang="kk-KZ" sz="2800" dirty="0"/>
          </a:p>
        </p:txBody>
      </p:sp>
      <p:pic>
        <p:nvPicPr>
          <p:cNvPr id="9" name="Рисунок 4" descr=" Courtesy of Smithsonian Institution Liblaries, Washington, DC     ТОМАС ГРЭМ      ">
            <a:hlinkClick r:id="rId4" tooltip="&quot; Courtesy of Smithsonian Institution Liblaries, Washington, DC     ТОМАС ГРЭМ      &quot;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273685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816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048" y="382137"/>
            <a:ext cx="10425752" cy="5794826"/>
          </a:xfrm>
        </p:spPr>
        <p:txBody>
          <a:bodyPr/>
          <a:lstStyle/>
          <a:p>
            <a:endParaRPr lang="sma-NO" dirty="0" smtClean="0"/>
          </a:p>
          <a:p>
            <a:endParaRPr lang="sma-NO" dirty="0"/>
          </a:p>
          <a:p>
            <a:r>
              <a:rPr lang="sma-NO" dirty="0" smtClean="0"/>
              <a:t>High </a:t>
            </a:r>
            <a:r>
              <a:rPr lang="sma-NO" dirty="0"/>
              <a:t>pressure dialysis - ultrafiltration</a:t>
            </a:r>
            <a:r>
              <a:rPr lang="sma-NO" dirty="0" smtClean="0"/>
              <a:t>.</a:t>
            </a:r>
          </a:p>
          <a:p>
            <a:r>
              <a:rPr lang="sma-NO" dirty="0" smtClean="0"/>
              <a:t>Filtration </a:t>
            </a:r>
            <a:r>
              <a:rPr lang="sma-NO" dirty="0"/>
              <a:t>at increased pressure through membranes with even finer pores, such as cellulose acetate     (about 10-9 m), not only dispersed particles are delayed, but also dissolved molecules and electrolyte ions</a:t>
            </a:r>
            <a:r>
              <a:rPr lang="sma-NO" dirty="0" smtClean="0"/>
              <a:t>.</a:t>
            </a:r>
          </a:p>
          <a:p>
            <a:r>
              <a:rPr lang="sma-NO" dirty="0" smtClean="0"/>
              <a:t>Hyperfiltration </a:t>
            </a:r>
            <a:r>
              <a:rPr lang="sma-NO" dirty="0"/>
              <a:t>or reverse osmosis.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sma-NO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944" y="3971500"/>
            <a:ext cx="6157309" cy="2751374"/>
          </a:xfrm>
          <a:prstGeom prst="rect">
            <a:avLst/>
          </a:prstGeom>
        </p:spPr>
      </p:pic>
      <p:pic>
        <p:nvPicPr>
          <p:cNvPr id="6" name="Picture 1" descr="head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272" y="1"/>
            <a:ext cx="82851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968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7230" y="477672"/>
            <a:ext cx="10316570" cy="569929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When </a:t>
            </a:r>
            <a:r>
              <a:rPr lang="en-US" dirty="0"/>
              <a:t>electrolytes are removed, the dialysis process can be accelerated by applying an external electric field - </a:t>
            </a:r>
            <a:r>
              <a:rPr lang="en-US" dirty="0" err="1"/>
              <a:t>electrodialysis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Electrodialysis</a:t>
            </a:r>
            <a:r>
              <a:rPr lang="en-US" dirty="0" smtClean="0"/>
              <a:t> </a:t>
            </a:r>
            <a:r>
              <a:rPr lang="en-US" dirty="0"/>
              <a:t>is also used for desalination of sea, river, lake </a:t>
            </a:r>
            <a:r>
              <a:rPr lang="en-US" dirty="0" smtClean="0"/>
              <a:t>waters, </a:t>
            </a:r>
            <a:r>
              <a:rPr lang="en-US" dirty="0"/>
              <a:t>for industrial </a:t>
            </a:r>
            <a:r>
              <a:rPr lang="en-US" dirty="0" smtClean="0"/>
              <a:t>wastewater </a:t>
            </a:r>
            <a:r>
              <a:rPr lang="en-US" dirty="0"/>
              <a:t>treatment.</a:t>
            </a:r>
            <a:endParaRPr lang="sma-NO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879" y="3207225"/>
            <a:ext cx="5059957" cy="2766492"/>
          </a:xfrm>
          <a:prstGeom prst="rect">
            <a:avLst/>
          </a:prstGeom>
        </p:spPr>
      </p:pic>
      <p:pic>
        <p:nvPicPr>
          <p:cNvPr id="5" name="Picture 1" descr="head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272" y="1"/>
            <a:ext cx="82851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122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Questions?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i="1" dirty="0" smtClean="0"/>
              <a:t>Thank </a:t>
            </a:r>
            <a:r>
              <a:rPr lang="en-US" sz="3200" i="1" dirty="0" smtClean="0"/>
              <a:t>you for your attention!</a:t>
            </a:r>
            <a:endParaRPr lang="ru-RU" sz="3200" i="1" dirty="0"/>
          </a:p>
        </p:txBody>
      </p:sp>
      <p:pic>
        <p:nvPicPr>
          <p:cNvPr id="4" name="Picture 1" descr="head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55" y="13643"/>
            <a:ext cx="8337645" cy="9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0" y="470060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ma-NO" dirty="0">
                <a:hlinkClick r:id="rId3"/>
              </a:rPr>
              <a:t>https://poznayka.org/s69733t1.html</a:t>
            </a:r>
            <a:endParaRPr lang="ru-RU" dirty="0"/>
          </a:p>
          <a:p>
            <a:r>
              <a:rPr lang="sma-NO" dirty="0">
                <a:hlinkClick r:id="rId4"/>
              </a:rPr>
              <a:t>https://en.ppt-online.org/349621</a:t>
            </a:r>
            <a:endParaRPr lang="ru-RU" dirty="0"/>
          </a:p>
          <a:p>
            <a:r>
              <a:rPr lang="sma-NO" dirty="0">
                <a:hlinkClick r:id="rId5"/>
              </a:rPr>
              <a:t>http://www.mediana-filter.ru/kh6_1.html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39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218" y="1511916"/>
            <a:ext cx="10548582" cy="5011713"/>
          </a:xfrm>
        </p:spPr>
        <p:txBody>
          <a:bodyPr>
            <a:normAutofit/>
          </a:bodyPr>
          <a:lstStyle/>
          <a:p>
            <a:r>
              <a:rPr lang="en-US" alt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Dispersion methods</a:t>
            </a:r>
            <a:r>
              <a:rPr lang="kk-KZ" alt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Colloidal mills.</a:t>
            </a:r>
            <a:endParaRPr lang="kk-KZ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Ultrasound treatment</a:t>
            </a:r>
            <a:endParaRPr lang="kk-KZ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Electric dispersion</a:t>
            </a:r>
          </a:p>
          <a:p>
            <a:r>
              <a:rPr lang="en-US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Peptization</a:t>
            </a:r>
            <a:endParaRPr lang="kk-KZ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Condensation method</a:t>
            </a:r>
            <a:r>
              <a:rPr lang="kk-KZ" alt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condensation </a:t>
            </a:r>
          </a:p>
          <a:p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(solvent displacement, condensation from </a:t>
            </a:r>
            <a:r>
              <a:rPr lang="en-US" alt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vapours</a:t>
            </a:r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Chemical condensation</a:t>
            </a:r>
            <a:endParaRPr lang="kk-KZ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Picture 1" descr="head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90" y="0"/>
            <a:ext cx="828516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020" y="1351128"/>
            <a:ext cx="5145949" cy="381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034" y="668933"/>
            <a:ext cx="3994660" cy="2645293"/>
          </a:xfrm>
          <a:prstGeom prst="rect">
            <a:avLst/>
          </a:prstGeom>
        </p:spPr>
      </p:pic>
      <p:pic>
        <p:nvPicPr>
          <p:cNvPr id="4" name="Picture 1" descr="head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90" y="0"/>
            <a:ext cx="828516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584" y="1674172"/>
            <a:ext cx="3255056" cy="2488396"/>
          </a:xfrm>
          <a:prstGeom prst="rect">
            <a:avLst/>
          </a:prstGeom>
        </p:spPr>
      </p:pic>
      <p:pic>
        <p:nvPicPr>
          <p:cNvPr id="1026" name="Picture 2" descr="Поточные дисперга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73" y="3518233"/>
            <a:ext cx="561975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дисперга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584" y="4080208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4584" y="1580026"/>
            <a:ext cx="2571750" cy="213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04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327" y="1992572"/>
            <a:ext cx="11098474" cy="4865428"/>
          </a:xfrm>
        </p:spPr>
        <p:txBody>
          <a:bodyPr>
            <a:normAutofit/>
          </a:bodyPr>
          <a:lstStyle/>
          <a:p>
            <a:r>
              <a:rPr lang="en-US" sz="3200" dirty="0"/>
              <a:t>The sound waves of high frequency are usually called </a:t>
            </a:r>
            <a:r>
              <a:rPr lang="en-US" sz="3200" dirty="0" smtClean="0">
                <a:solidFill>
                  <a:srgbClr val="0070C0"/>
                </a:solidFill>
              </a:rPr>
              <a:t>ultrasonic</a:t>
            </a:r>
            <a:r>
              <a:rPr lang="en-US" sz="3200" dirty="0" smtClean="0"/>
              <a:t> </a:t>
            </a:r>
            <a:r>
              <a:rPr lang="en-US" sz="3200" dirty="0"/>
              <a:t>waves. Ultrasonic waves are passed </a:t>
            </a:r>
            <a:r>
              <a:rPr lang="en-US" sz="3200" dirty="0" smtClean="0"/>
              <a:t>through</a:t>
            </a:r>
            <a:endParaRPr lang="ru-RU" sz="3200" dirty="0" smtClean="0"/>
          </a:p>
          <a:p>
            <a:pPr marL="0" indent="0">
              <a:buNone/>
            </a:pPr>
            <a:r>
              <a:rPr lang="en-US" sz="3200" dirty="0" smtClean="0"/>
              <a:t> </a:t>
            </a:r>
            <a:r>
              <a:rPr lang="en-US" sz="3200" dirty="0"/>
              <a:t>the solution containing larger particles. They break down to form colloidal solution</a:t>
            </a:r>
            <a:r>
              <a:rPr lang="en-US" sz="3200" dirty="0" smtClean="0"/>
              <a:t>.</a:t>
            </a:r>
            <a:r>
              <a:rPr lang="en-US" sz="3200" dirty="0"/>
              <a:t> </a:t>
            </a:r>
            <a:endParaRPr lang="en-US" sz="3200" dirty="0" smtClean="0"/>
          </a:p>
          <a:p>
            <a:endParaRPr lang="ru-RU" sz="3200" dirty="0"/>
          </a:p>
        </p:txBody>
      </p:sp>
      <p:pic>
        <p:nvPicPr>
          <p:cNvPr id="4" name="Picture 1" descr="head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90" y="0"/>
            <a:ext cx="828516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Похожее изображени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380" y="3753134"/>
            <a:ext cx="3047432" cy="26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7941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The dispersion of a precipitated material into colloidal solution by the action of an electrolyte in solution is termed as </a:t>
            </a:r>
            <a:r>
              <a:rPr lang="en-US" sz="3200" dirty="0" err="1" smtClean="0">
                <a:solidFill>
                  <a:srgbClr val="0070C0"/>
                </a:solidFill>
              </a:rPr>
              <a:t>peptisation</a:t>
            </a:r>
            <a:r>
              <a:rPr lang="en-US" sz="3200" dirty="0" smtClean="0"/>
              <a:t>. The electrolyte used is called a peptizing agent. </a:t>
            </a:r>
            <a:endParaRPr lang="ru-RU" sz="3200" dirty="0" smtClean="0"/>
          </a:p>
          <a:p>
            <a:r>
              <a:rPr lang="en-US" sz="3200" dirty="0" smtClean="0"/>
              <a:t>(Silver chloride can be converted into a sol by adding hydrochloric acid; Ferric hydroxide yields a sol by adding ferric chloride)</a:t>
            </a:r>
          </a:p>
          <a:p>
            <a:endParaRPr lang="ru-RU" dirty="0"/>
          </a:p>
        </p:txBody>
      </p:sp>
      <p:pic>
        <p:nvPicPr>
          <p:cNvPr id="4" name="Picture 1" descr="head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90" y="0"/>
            <a:ext cx="828516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458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601" y="1947602"/>
            <a:ext cx="4919520" cy="3167276"/>
          </a:xfrm>
          <a:prstGeom prst="rect">
            <a:avLst/>
          </a:prstGeom>
        </p:spPr>
      </p:pic>
      <p:pic>
        <p:nvPicPr>
          <p:cNvPr id="4" name="Picture 1" descr="head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90" y="0"/>
            <a:ext cx="828516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500048" y="1583140"/>
            <a:ext cx="5853752" cy="4940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Bredig</a:t>
            </a:r>
            <a:r>
              <a:rPr lang="en-US" alt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arch method</a:t>
            </a:r>
            <a:endParaRPr lang="kk-KZ" altLang="ru-RU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In this method two metallic wires functioning as electrodes are immersed into water, then on both ends of wires is given a strong enough electric current to be evaporated and then it is dispersed into water to form a metallic sol.</a:t>
            </a:r>
            <a:endParaRPr lang="kk-KZ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95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093" y="1196974"/>
            <a:ext cx="10698707" cy="5313007"/>
          </a:xfrm>
        </p:spPr>
        <p:txBody>
          <a:bodyPr>
            <a:normAutofit/>
          </a:bodyPr>
          <a:lstStyle/>
          <a:p>
            <a:r>
              <a:rPr lang="en-GB" i="1" dirty="0">
                <a:solidFill>
                  <a:srgbClr val="FF0000"/>
                </a:solidFill>
              </a:rPr>
              <a:t>Physical condensation methods</a:t>
            </a:r>
            <a:r>
              <a:rPr lang="en-GB" i="1" dirty="0"/>
              <a:t>.</a:t>
            </a:r>
            <a:r>
              <a:rPr lang="en-GB" dirty="0"/>
              <a:t> </a:t>
            </a:r>
            <a:endParaRPr lang="ru-RU" dirty="0" smtClean="0"/>
          </a:p>
          <a:p>
            <a:r>
              <a:rPr lang="en-GB" i="1" dirty="0" smtClean="0">
                <a:solidFill>
                  <a:srgbClr val="0070C0"/>
                </a:solidFill>
              </a:rPr>
              <a:t>Method of </a:t>
            </a:r>
            <a:r>
              <a:rPr lang="en-US" dirty="0" smtClean="0">
                <a:solidFill>
                  <a:srgbClr val="0070C0"/>
                </a:solidFill>
              </a:rPr>
              <a:t>physical state </a:t>
            </a:r>
            <a:r>
              <a:rPr lang="en-GB" i="1" dirty="0" smtClean="0">
                <a:solidFill>
                  <a:srgbClr val="0070C0"/>
                </a:solidFill>
              </a:rPr>
              <a:t>c</a:t>
            </a:r>
            <a:r>
              <a:rPr lang="en-US" dirty="0" err="1" smtClean="0">
                <a:solidFill>
                  <a:srgbClr val="0070C0"/>
                </a:solidFill>
              </a:rPr>
              <a:t>hange</a:t>
            </a:r>
            <a:r>
              <a:rPr lang="en-US" dirty="0" smtClean="0"/>
              <a:t>.</a:t>
            </a:r>
          </a:p>
          <a:p>
            <a:r>
              <a:rPr lang="en-GB" dirty="0" smtClean="0"/>
              <a:t>The </a:t>
            </a:r>
            <a:r>
              <a:rPr lang="en-GB" dirty="0"/>
              <a:t>base of this method </a:t>
            </a:r>
            <a:r>
              <a:rPr lang="en-GB" dirty="0" smtClean="0"/>
              <a:t>is </a:t>
            </a:r>
            <a:r>
              <a:rPr lang="en-GB" dirty="0"/>
              <a:t>the separation of the new phase particles from vapour (at condensation) or from a liquid (at crystallization). </a:t>
            </a:r>
            <a:endParaRPr lang="ru-RU" dirty="0" smtClean="0"/>
          </a:p>
          <a:p>
            <a:r>
              <a:rPr lang="en-GB" dirty="0" smtClean="0"/>
              <a:t>A </a:t>
            </a:r>
            <a:r>
              <a:rPr lang="en-GB" dirty="0"/>
              <a:t>necessary condition for physical condensation is the deviation of an initial homogeneous system (vapour or liquid) from the state at some particular temperature or pressure</a:t>
            </a:r>
            <a:r>
              <a:rPr lang="en-GB" dirty="0" smtClean="0"/>
              <a:t>.</a:t>
            </a:r>
            <a:r>
              <a:rPr lang="ru-RU" dirty="0" smtClean="0"/>
              <a:t> </a:t>
            </a:r>
            <a:r>
              <a:rPr lang="en-US" dirty="0"/>
              <a:t>Colloidal solutions of </a:t>
            </a:r>
            <a:r>
              <a:rPr lang="en-US" dirty="0" err="1" smtClean="0"/>
              <a:t>sulphur</a:t>
            </a:r>
            <a:r>
              <a:rPr lang="en-US" dirty="0" smtClean="0"/>
              <a:t> </a:t>
            </a:r>
            <a:r>
              <a:rPr lang="en-US" dirty="0"/>
              <a:t>are obtained by passing their </a:t>
            </a:r>
            <a:r>
              <a:rPr lang="en-US" dirty="0" err="1"/>
              <a:t>vapour</a:t>
            </a:r>
            <a:r>
              <a:rPr lang="en-US" dirty="0"/>
              <a:t> through cold water containing a </a:t>
            </a:r>
            <a:r>
              <a:rPr lang="en-US" dirty="0" err="1"/>
              <a:t>stabiliser</a:t>
            </a:r>
            <a:r>
              <a:rPr lang="en-US" dirty="0" smtClean="0"/>
              <a:t>.</a:t>
            </a:r>
          </a:p>
          <a:p>
            <a:r>
              <a:rPr lang="en-GB" i="1" dirty="0">
                <a:solidFill>
                  <a:srgbClr val="0070C0"/>
                </a:solidFill>
              </a:rPr>
              <a:t>Method of solvent replacement</a:t>
            </a:r>
            <a:r>
              <a:rPr lang="en-GB" dirty="0">
                <a:solidFill>
                  <a:srgbClr val="0070C0"/>
                </a:solidFill>
              </a:rPr>
              <a:t>. </a:t>
            </a:r>
            <a:r>
              <a:rPr lang="en-US" dirty="0" smtClean="0"/>
              <a:t>If </a:t>
            </a:r>
            <a:r>
              <a:rPr lang="en-US" dirty="0"/>
              <a:t>a solution of </a:t>
            </a:r>
            <a:r>
              <a:rPr lang="en-US" dirty="0" err="1"/>
              <a:t>sulphur</a:t>
            </a:r>
            <a:r>
              <a:rPr lang="en-US" dirty="0"/>
              <a:t> or phosphorus in alcohol is poured into water, a colloidal solution of </a:t>
            </a:r>
            <a:r>
              <a:rPr lang="en-US" dirty="0" err="1"/>
              <a:t>sulphur</a:t>
            </a:r>
            <a:r>
              <a:rPr lang="en-US" dirty="0"/>
              <a:t> or phosphorus is obtained due to low solubility in water.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1" descr="head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90" y="0"/>
            <a:ext cx="828516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353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263" y="1196974"/>
            <a:ext cx="10821537" cy="5558667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3300" i="1" dirty="0">
                <a:solidFill>
                  <a:srgbClr val="00B0F0"/>
                </a:solidFill>
              </a:rPr>
              <a:t>Chemical condensation </a:t>
            </a:r>
            <a:r>
              <a:rPr lang="en-GB" sz="3300" i="1" dirty="0" smtClean="0">
                <a:solidFill>
                  <a:srgbClr val="00B0F0"/>
                </a:solidFill>
              </a:rPr>
              <a:t>methods.</a:t>
            </a:r>
            <a:r>
              <a:rPr lang="en-US" sz="3300" dirty="0">
                <a:solidFill>
                  <a:srgbClr val="00B0F0"/>
                </a:solidFill>
              </a:rPr>
              <a:t> </a:t>
            </a:r>
            <a:r>
              <a:rPr lang="en-US" sz="3300" dirty="0"/>
              <a:t>The chemical methods involve chemical reaction in a medium in which the </a:t>
            </a:r>
            <a:r>
              <a:rPr lang="en-US" sz="3300" dirty="0" smtClean="0"/>
              <a:t>dispersed </a:t>
            </a:r>
            <a:r>
              <a:rPr lang="en-US" sz="3300" dirty="0"/>
              <a:t>phase is sparingly soluble</a:t>
            </a:r>
            <a:r>
              <a:rPr lang="en-US" sz="3300" dirty="0" smtClean="0"/>
              <a:t>.</a:t>
            </a:r>
          </a:p>
          <a:p>
            <a:r>
              <a:rPr lang="en-GB" sz="3000" dirty="0" smtClean="0"/>
              <a:t>HAuCl</a:t>
            </a:r>
            <a:r>
              <a:rPr lang="en-GB" sz="3000" baseline="-25000" dirty="0" smtClean="0"/>
              <a:t>4</a:t>
            </a:r>
            <a:r>
              <a:rPr lang="en-GB" sz="3000" dirty="0" smtClean="0"/>
              <a:t> </a:t>
            </a:r>
            <a:r>
              <a:rPr lang="en-GB" sz="3000" dirty="0"/>
              <a:t>+2K</a:t>
            </a:r>
            <a:r>
              <a:rPr lang="en-GB" sz="3000" baseline="-25000" dirty="0"/>
              <a:t>2</a:t>
            </a:r>
            <a:r>
              <a:rPr lang="en-GB" sz="3000" dirty="0"/>
              <a:t>C0</a:t>
            </a:r>
            <a:r>
              <a:rPr lang="en-GB" sz="3000" baseline="-25000" dirty="0"/>
              <a:t>3</a:t>
            </a:r>
            <a:r>
              <a:rPr lang="en-GB" sz="3000" dirty="0"/>
              <a:t>+H</a:t>
            </a:r>
            <a:r>
              <a:rPr lang="en-GB" sz="3000" baseline="-25000" dirty="0"/>
              <a:t>2</a:t>
            </a:r>
            <a:r>
              <a:rPr lang="en-GB" sz="3000" dirty="0"/>
              <a:t>O = Au(OH)</a:t>
            </a:r>
            <a:r>
              <a:rPr lang="en-GB" sz="3000" baseline="-25000" dirty="0"/>
              <a:t>3</a:t>
            </a:r>
            <a:r>
              <a:rPr lang="en-GB" sz="3000" dirty="0"/>
              <a:t>+2CO</a:t>
            </a:r>
            <a:r>
              <a:rPr lang="en-GB" sz="3000" baseline="-25000" dirty="0"/>
              <a:t>2</a:t>
            </a:r>
            <a:r>
              <a:rPr lang="en-GB" sz="3000" dirty="0"/>
              <a:t>+4KCl</a:t>
            </a:r>
            <a:endParaRPr lang="ru-RU" sz="3000" dirty="0"/>
          </a:p>
          <a:p>
            <a:r>
              <a:rPr lang="en-GB" sz="3000" dirty="0" smtClean="0"/>
              <a:t>2Au(OH)</a:t>
            </a:r>
            <a:r>
              <a:rPr lang="en-GB" sz="3000" baseline="-25000" dirty="0" smtClean="0"/>
              <a:t>3</a:t>
            </a:r>
            <a:r>
              <a:rPr lang="en-GB" sz="3000" dirty="0" smtClean="0"/>
              <a:t>+K</a:t>
            </a:r>
            <a:r>
              <a:rPr lang="en-GB" sz="3000" baseline="-25000" dirty="0" smtClean="0"/>
              <a:t>2</a:t>
            </a:r>
            <a:r>
              <a:rPr lang="en-GB" sz="3000" dirty="0" smtClean="0"/>
              <a:t>CO</a:t>
            </a:r>
            <a:r>
              <a:rPr lang="en-GB" sz="3000" baseline="-25000" dirty="0" smtClean="0"/>
              <a:t>3 </a:t>
            </a:r>
            <a:r>
              <a:rPr lang="en-GB" sz="3000" dirty="0"/>
              <a:t>= 2KAuO</a:t>
            </a:r>
            <a:r>
              <a:rPr lang="en-GB" sz="3000" baseline="-25000" dirty="0"/>
              <a:t>2</a:t>
            </a:r>
            <a:r>
              <a:rPr lang="en-GB" sz="3000" dirty="0"/>
              <a:t>+3H</a:t>
            </a:r>
            <a:r>
              <a:rPr lang="en-GB" sz="3000" baseline="-25000" dirty="0"/>
              <a:t>2</a:t>
            </a:r>
            <a:r>
              <a:rPr lang="en-GB" sz="3000" dirty="0"/>
              <a:t>O+CO</a:t>
            </a:r>
            <a:r>
              <a:rPr lang="en-GB" sz="3000" baseline="-25000" dirty="0"/>
              <a:t>2</a:t>
            </a:r>
            <a:endParaRPr lang="ru-RU" sz="3000" dirty="0"/>
          </a:p>
          <a:p>
            <a:r>
              <a:rPr lang="en-GB" sz="3000" dirty="0"/>
              <a:t> </a:t>
            </a:r>
            <a:r>
              <a:rPr lang="en-GB" sz="3000" dirty="0" smtClean="0"/>
              <a:t>2KAuO</a:t>
            </a:r>
            <a:r>
              <a:rPr lang="en-GB" sz="3000" baseline="-25000" dirty="0" smtClean="0"/>
              <a:t>2</a:t>
            </a:r>
            <a:r>
              <a:rPr lang="en-GB" sz="3000" dirty="0" smtClean="0"/>
              <a:t>+3HCOH+K</a:t>
            </a:r>
            <a:r>
              <a:rPr lang="en-GB" sz="3000" baseline="-25000" dirty="0" smtClean="0"/>
              <a:t>2</a:t>
            </a:r>
            <a:r>
              <a:rPr lang="en-GB" sz="3000" dirty="0" smtClean="0"/>
              <a:t>CO</a:t>
            </a:r>
            <a:r>
              <a:rPr lang="en-GB" sz="3000" baseline="-25000" dirty="0" smtClean="0"/>
              <a:t>3 </a:t>
            </a:r>
            <a:r>
              <a:rPr lang="en-GB" sz="3000" dirty="0"/>
              <a:t>= 2Au+3HCOOK+KHCO</a:t>
            </a:r>
            <a:r>
              <a:rPr lang="en-GB" sz="3000" baseline="-25000" dirty="0"/>
              <a:t>3</a:t>
            </a:r>
            <a:r>
              <a:rPr lang="en-GB" sz="3000" dirty="0"/>
              <a:t>+H</a:t>
            </a:r>
            <a:r>
              <a:rPr lang="en-GB" sz="3000" baseline="-25000" dirty="0"/>
              <a:t>2</a:t>
            </a:r>
            <a:r>
              <a:rPr lang="en-GB" sz="3000" dirty="0"/>
              <a:t>O </a:t>
            </a:r>
            <a:endParaRPr lang="ru-RU" sz="3000" dirty="0"/>
          </a:p>
          <a:p>
            <a:r>
              <a:rPr lang="en-GB" sz="3000" dirty="0"/>
              <a:t> </a:t>
            </a:r>
            <a:endParaRPr lang="en-GB" sz="3000" dirty="0" smtClean="0"/>
          </a:p>
          <a:p>
            <a:r>
              <a:rPr lang="en-GB" sz="3000" dirty="0" smtClean="0"/>
              <a:t>Another </a:t>
            </a:r>
            <a:r>
              <a:rPr lang="en-GB" sz="3000" dirty="0"/>
              <a:t>example is preparation of Prussian blue solution and formation a ferric hydroxide sol:</a:t>
            </a:r>
            <a:endParaRPr lang="ru-RU" sz="3000" dirty="0"/>
          </a:p>
          <a:p>
            <a:r>
              <a:rPr lang="en-GB" sz="3000" dirty="0"/>
              <a:t> </a:t>
            </a:r>
            <a:r>
              <a:rPr lang="en-GB" sz="3000" dirty="0" smtClean="0"/>
              <a:t>4FeCl</a:t>
            </a:r>
            <a:r>
              <a:rPr lang="en-GB" sz="3000" baseline="-25000" dirty="0" smtClean="0"/>
              <a:t>3</a:t>
            </a:r>
            <a:r>
              <a:rPr lang="en-GB" sz="3000" dirty="0" smtClean="0"/>
              <a:t>+3K</a:t>
            </a:r>
            <a:r>
              <a:rPr lang="en-GB" sz="3000" baseline="-25000" dirty="0" smtClean="0"/>
              <a:t>4</a:t>
            </a:r>
            <a:r>
              <a:rPr lang="en-GB" sz="3000" dirty="0" smtClean="0"/>
              <a:t>[Fe(CN)</a:t>
            </a:r>
            <a:r>
              <a:rPr lang="en-GB" sz="3000" baseline="-25000" dirty="0" smtClean="0"/>
              <a:t>6</a:t>
            </a:r>
            <a:r>
              <a:rPr lang="en-GB" sz="3000" dirty="0"/>
              <a:t>] = Fe</a:t>
            </a:r>
            <a:r>
              <a:rPr lang="en-GB" sz="3000" baseline="-25000" dirty="0"/>
              <a:t>4</a:t>
            </a:r>
            <a:r>
              <a:rPr lang="en-GB" sz="3000" dirty="0"/>
              <a:t>[Fe(CN)</a:t>
            </a:r>
            <a:r>
              <a:rPr lang="en-GB" sz="3000" baseline="-25000" dirty="0"/>
              <a:t>6</a:t>
            </a:r>
            <a:r>
              <a:rPr lang="en-GB" sz="3000" dirty="0"/>
              <a:t>]</a:t>
            </a:r>
            <a:r>
              <a:rPr lang="en-GB" sz="3000" baseline="-25000" dirty="0"/>
              <a:t>3</a:t>
            </a:r>
            <a:r>
              <a:rPr lang="en-GB" sz="3000" dirty="0"/>
              <a:t>+12KCl</a:t>
            </a:r>
            <a:endParaRPr lang="ru-RU" sz="3000" dirty="0"/>
          </a:p>
          <a:p>
            <a:r>
              <a:rPr lang="en-GB" sz="3000" dirty="0"/>
              <a:t> </a:t>
            </a:r>
            <a:r>
              <a:rPr lang="en-GB" sz="3000" dirty="0" smtClean="0"/>
              <a:t>FeCl</a:t>
            </a:r>
            <a:r>
              <a:rPr lang="en-GB" sz="3000" baseline="-25000" dirty="0" smtClean="0"/>
              <a:t>3</a:t>
            </a:r>
            <a:r>
              <a:rPr lang="en-GB" sz="3000" dirty="0" smtClean="0"/>
              <a:t>+3H</a:t>
            </a:r>
            <a:r>
              <a:rPr lang="en-GB" sz="3000" baseline="-25000" dirty="0" smtClean="0"/>
              <a:t>2</a:t>
            </a:r>
            <a:r>
              <a:rPr lang="en-GB" sz="3000" dirty="0" smtClean="0"/>
              <a:t>O </a:t>
            </a:r>
            <a:r>
              <a:rPr lang="en-GB" sz="3000" dirty="0"/>
              <a:t>=Fe(OH)</a:t>
            </a:r>
            <a:r>
              <a:rPr lang="en-GB" sz="3000" baseline="-25000" dirty="0"/>
              <a:t>3</a:t>
            </a:r>
            <a:r>
              <a:rPr lang="en-GB" sz="3000" dirty="0"/>
              <a:t>+3HCl</a:t>
            </a:r>
            <a:endParaRPr lang="ru-RU" sz="3000" dirty="0"/>
          </a:p>
          <a:p>
            <a:endParaRPr lang="ru-RU" dirty="0"/>
          </a:p>
        </p:txBody>
      </p:sp>
      <p:pic>
        <p:nvPicPr>
          <p:cNvPr id="5" name="Picture 1" descr="head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90" y="0"/>
            <a:ext cx="828516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133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ead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90" y="0"/>
            <a:ext cx="828516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52" y="1599370"/>
            <a:ext cx="6276190" cy="43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145272" y="2261696"/>
            <a:ext cx="6050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en-GB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{</a:t>
            </a:r>
            <a:r>
              <a:rPr lang="en-GB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GB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Fe(OH)</a:t>
            </a:r>
            <a:r>
              <a:rPr lang="en-GB" sz="2800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GB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(n)Fe </a:t>
            </a:r>
            <a:r>
              <a:rPr lang="en-GB" sz="2800" baseline="30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3+ </a:t>
            </a:r>
            <a:r>
              <a:rPr lang="en-GB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3(n-x)</a:t>
            </a:r>
            <a:r>
              <a:rPr lang="en-GB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Cl</a:t>
            </a:r>
            <a:r>
              <a:rPr lang="en-GB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GB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}x </a:t>
            </a:r>
            <a:r>
              <a:rPr lang="en-GB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Cl</a:t>
            </a:r>
            <a:r>
              <a:rPr lang="en-GB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800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2" descr="Faraday gold_solu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995" y="3655420"/>
            <a:ext cx="2042380" cy="265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1090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458</Words>
  <Application>Microsoft Office PowerPoint</Application>
  <PresentationFormat>Широкоэкранный</PresentationFormat>
  <Paragraphs>55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akbota adil</dc:creator>
  <cp:lastModifiedBy>admin</cp:lastModifiedBy>
  <cp:revision>29</cp:revision>
  <dcterms:created xsi:type="dcterms:W3CDTF">2018-02-19T18:01:35Z</dcterms:created>
  <dcterms:modified xsi:type="dcterms:W3CDTF">2021-11-06T18:52:19Z</dcterms:modified>
</cp:coreProperties>
</file>